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5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Metadata/LabelInfo.xml" ContentType="application/vnd.ms-office.classificationlabel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24384000" cy="13716000"/>
  <p:notesSz cx="6858000" cy="9144000"/>
  <p:embeddedFontLst>
    <p:embeddedFont>
      <p:font typeface="Helvetica Neue" panose="020B0604020202020204" charset="0"/>
      <p:regular r:id="rId13"/>
      <p:bold r:id="rId14"/>
      <p:italic r:id="rId15"/>
      <p:boldItalic r:id="rId16"/>
    </p:embeddedFont>
    <p:embeddedFont>
      <p:font typeface="Helvetica Neue Light" panose="020B060402020202020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3" roundtripDataSignature="AMtx7mgUhIqrEmw1AU+dNXXZa8tRIJv+I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5" d="100"/>
          <a:sy n="25" d="100"/>
        </p:scale>
        <p:origin x="917" y="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customschemas.google.com/relationships/presentationmetadata" Target="metadata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3" name="Google Shape;203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MRAP deployment was faster than the M1 or Patriot Missile, but was needed faster than it was deployed.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4" name="Google Shape;94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0" name="Google Shape;100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7" name="Google Shape;127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9" name="Google Shape;179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5" name="Google Shape;185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1" name="Google Shape;191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7" name="Google Shape;197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Open &amp; New Topics">
  <p:cSld name="5_Open &amp; New Topics">
    <p:bg>
      <p:bgPr>
        <a:gradFill>
          <a:gsLst>
            <a:gs pos="0">
              <a:schemeClr val="lt1"/>
            </a:gs>
            <a:gs pos="46000">
              <a:schemeClr val="lt1"/>
            </a:gs>
            <a:gs pos="100000">
              <a:srgbClr val="D8D8D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12"/>
          <p:cNvSpPr/>
          <p:nvPr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8" name="Google Shape;8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12"/>
          <p:cNvSpPr txBox="1">
            <a:spLocks noGrp="1"/>
          </p:cNvSpPr>
          <p:nvPr>
            <p:ph type="body" idx="1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body" idx="2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11" name="Google Shape;11;p12"/>
          <p:cNvSpPr txBox="1"/>
          <p:nvPr/>
        </p:nvSpPr>
        <p:spPr>
          <a:xfrm>
            <a:off x="11260791" y="457200"/>
            <a:ext cx="12702643" cy="1395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Arial"/>
              <a:buNone/>
            </a:pPr>
            <a:r>
              <a:rPr lang="en-US" sz="4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DIGITAL ENGINEERING </a:t>
            </a:r>
            <a:br>
              <a:rPr lang="en-US" sz="4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/ SYSTEMS ENGINEERING</a:t>
            </a:r>
            <a:endParaRPr sz="4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AAR">
  <p:cSld name="1_AAR">
    <p:bg>
      <p:bgPr>
        <a:gradFill>
          <a:gsLst>
            <a:gs pos="0">
              <a:schemeClr val="lt1"/>
            </a:gs>
            <a:gs pos="46000">
              <a:schemeClr val="lt1"/>
            </a:gs>
            <a:gs pos="100000">
              <a:srgbClr val="D8D8D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1"/>
          <p:cNvSpPr/>
          <p:nvPr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 cmpd="sng">
            <a:solidFill>
              <a:schemeClr val="accent1"/>
            </a:solidFill>
            <a:prstDash val="solid"/>
            <a:miter lim="4000"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62" name="Google Shape;62;p21"/>
          <p:cNvSpPr txBox="1"/>
          <p:nvPr/>
        </p:nvSpPr>
        <p:spPr>
          <a:xfrm>
            <a:off x="9946341" y="457200"/>
            <a:ext cx="14003904" cy="1395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F9F"/>
              </a:buClr>
              <a:buSzPts val="4200"/>
              <a:buFont typeface="Arial"/>
              <a:buNone/>
            </a:pPr>
            <a:r>
              <a:rPr lang="en-US" sz="4200" b="1" i="0" u="none" strike="noStrike" cap="none">
                <a:solidFill>
                  <a:srgbClr val="703F9F"/>
                </a:solidFill>
                <a:latin typeface="Arial"/>
                <a:ea typeface="Arial"/>
                <a:cs typeface="Arial"/>
                <a:sym typeface="Arial"/>
              </a:rPr>
              <a:t>AUTONOMY, ARTIFICIAL </a:t>
            </a:r>
            <a:br>
              <a:rPr lang="en-US" sz="4200" b="1" i="0" u="none" strike="noStrike" cap="none">
                <a:solidFill>
                  <a:srgbClr val="703F9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200" b="1" i="0" u="none" strike="noStrike" cap="none">
                <a:solidFill>
                  <a:srgbClr val="703F9F"/>
                </a:solidFill>
                <a:latin typeface="Arial"/>
                <a:ea typeface="Arial"/>
                <a:cs typeface="Arial"/>
                <a:sym typeface="Arial"/>
              </a:rPr>
              <a:t>INTELLIGENCE &amp; ROBOTICS</a:t>
            </a:r>
            <a:endParaRPr sz="4200" b="1" i="0" u="none" strike="noStrike" cap="none">
              <a:solidFill>
                <a:srgbClr val="703F9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" name="Google Shape;63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21"/>
          <p:cNvSpPr txBox="1">
            <a:spLocks noGrp="1"/>
          </p:cNvSpPr>
          <p:nvPr>
            <p:ph type="body" idx="1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body" idx="2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Open &amp; New Topics">
  <p:cSld name="7_Open &amp; New Topics">
    <p:bg>
      <p:bgPr>
        <a:gradFill>
          <a:gsLst>
            <a:gs pos="0">
              <a:schemeClr val="lt1"/>
            </a:gs>
            <a:gs pos="46000">
              <a:schemeClr val="lt1"/>
            </a:gs>
            <a:gs pos="100000">
              <a:srgbClr val="D8D8D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2"/>
          <p:cNvSpPr/>
          <p:nvPr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68" name="Google Shape;68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22"/>
          <p:cNvSpPr txBox="1">
            <a:spLocks noGrp="1"/>
          </p:cNvSpPr>
          <p:nvPr>
            <p:ph type="body" idx="1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body" idx="2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71" name="Google Shape;71;p22"/>
          <p:cNvSpPr txBox="1"/>
          <p:nvPr/>
        </p:nvSpPr>
        <p:spPr>
          <a:xfrm>
            <a:off x="17147242" y="457200"/>
            <a:ext cx="6808722" cy="748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Arial"/>
              <a:buNone/>
            </a:pPr>
            <a:r>
              <a:rPr lang="en-US" sz="4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POWER &amp; MOBILITY</a:t>
            </a:r>
            <a:endParaRPr sz="4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ower &amp; Mobility">
  <p:cSld name="1_Power &amp; Mobility">
    <p:bg>
      <p:bgPr>
        <a:gradFill>
          <a:gsLst>
            <a:gs pos="0">
              <a:schemeClr val="lt1"/>
            </a:gs>
            <a:gs pos="2000">
              <a:schemeClr val="lt1"/>
            </a:gs>
            <a:gs pos="46000">
              <a:schemeClr val="lt1"/>
            </a:gs>
            <a:gs pos="100000">
              <a:srgbClr val="D8D8D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3"/>
          <p:cNvSpPr/>
          <p:nvPr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74" name="Google Shape;74;p23"/>
          <p:cNvSpPr txBox="1"/>
          <p:nvPr/>
        </p:nvSpPr>
        <p:spPr>
          <a:xfrm>
            <a:off x="17147242" y="457200"/>
            <a:ext cx="6808722" cy="748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67B7"/>
              </a:buClr>
              <a:buSzPts val="4200"/>
              <a:buFont typeface="Arial"/>
              <a:buNone/>
            </a:pPr>
            <a:r>
              <a:rPr lang="en-US" sz="4200" b="1" i="0" u="none" strike="noStrike" cap="none">
                <a:solidFill>
                  <a:srgbClr val="4867B7"/>
                </a:solidFill>
                <a:latin typeface="Arial"/>
                <a:ea typeface="Arial"/>
                <a:cs typeface="Arial"/>
                <a:sym typeface="Arial"/>
              </a:rPr>
              <a:t>POWER &amp; MOBILITY </a:t>
            </a:r>
            <a:endParaRPr sz="4200" b="1" i="0" u="none" strike="noStrike" cap="none">
              <a:solidFill>
                <a:srgbClr val="4867B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" name="Google Shape;75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23"/>
          <p:cNvSpPr txBox="1">
            <a:spLocks noGrp="1"/>
          </p:cNvSpPr>
          <p:nvPr>
            <p:ph type="body" idx="1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body" idx="2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gital Engineering / Systems Engineering">
  <p:cSld name="1_Digital Engineering / Systems Engineering">
    <p:bg>
      <p:bgPr>
        <a:gradFill>
          <a:gsLst>
            <a:gs pos="0">
              <a:schemeClr val="lt1"/>
            </a:gs>
            <a:gs pos="46000">
              <a:schemeClr val="lt1"/>
            </a:gs>
            <a:gs pos="100000">
              <a:srgbClr val="D8D8D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3"/>
          <p:cNvSpPr/>
          <p:nvPr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4" name="Google Shape;14;p13"/>
          <p:cNvSpPr txBox="1"/>
          <p:nvPr/>
        </p:nvSpPr>
        <p:spPr>
          <a:xfrm>
            <a:off x="11260791" y="457200"/>
            <a:ext cx="12702643" cy="1395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D2B2B"/>
              </a:buClr>
              <a:buSzPts val="4200"/>
              <a:buFont typeface="Arial"/>
              <a:buNone/>
            </a:pPr>
            <a:r>
              <a:rPr lang="en-US" sz="4200" b="1" i="0" u="none" strike="noStrike" cap="none">
                <a:solidFill>
                  <a:srgbClr val="AD2B2B"/>
                </a:solidFill>
                <a:latin typeface="Arial"/>
                <a:ea typeface="Arial"/>
                <a:cs typeface="Arial"/>
                <a:sym typeface="Arial"/>
              </a:rPr>
              <a:t>DIGITAL ENGINEERING </a:t>
            </a:r>
            <a:br>
              <a:rPr lang="en-US" sz="4200" b="1" i="0" u="none" strike="noStrike" cap="none">
                <a:solidFill>
                  <a:srgbClr val="AD2B2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200" b="1" i="0" u="none" strike="noStrike" cap="none">
                <a:solidFill>
                  <a:srgbClr val="AD2B2B"/>
                </a:solidFill>
                <a:latin typeface="Arial"/>
                <a:ea typeface="Arial"/>
                <a:cs typeface="Arial"/>
                <a:sym typeface="Arial"/>
              </a:rPr>
              <a:t>/ SYSTEMS ENGINEERING</a:t>
            </a:r>
            <a:endParaRPr sz="4200" b="1" i="0" u="none" strike="noStrike" cap="none">
              <a:solidFill>
                <a:srgbClr val="AD2B2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Google Shape;15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13"/>
          <p:cNvSpPr txBox="1">
            <a:spLocks noGrp="1"/>
          </p:cNvSpPr>
          <p:nvPr>
            <p:ph type="body" idx="1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17" name="Google Shape;17;p13"/>
          <p:cNvSpPr txBox="1">
            <a:spLocks noGrp="1"/>
          </p:cNvSpPr>
          <p:nvPr>
            <p:ph type="body" idx="2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Open &amp; New Topics">
  <p:cSld name="2_Open &amp; New Topics">
    <p:bg>
      <p:bgPr>
        <a:gradFill>
          <a:gsLst>
            <a:gs pos="0">
              <a:schemeClr val="lt1"/>
            </a:gs>
            <a:gs pos="46000">
              <a:schemeClr val="lt1"/>
            </a:gs>
            <a:gs pos="100000">
              <a:srgbClr val="D8D8D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4"/>
          <p:cNvSpPr/>
          <p:nvPr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20" name="Google Shape;20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4"/>
          <p:cNvSpPr txBox="1">
            <a:spLocks noGrp="1"/>
          </p:cNvSpPr>
          <p:nvPr>
            <p:ph type="body" idx="1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body" idx="2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23" name="Google Shape;23;p14"/>
          <p:cNvSpPr txBox="1"/>
          <p:nvPr/>
        </p:nvSpPr>
        <p:spPr>
          <a:xfrm>
            <a:off x="17156178" y="457200"/>
            <a:ext cx="6808722" cy="748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Arial"/>
              <a:buNone/>
            </a:pPr>
            <a:r>
              <a:rPr lang="en-US" sz="4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OPEN SESSION</a:t>
            </a:r>
            <a:endParaRPr sz="4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Open &amp; New Topics">
  <p:cSld name="1_Open &amp; New Topics">
    <p:bg>
      <p:bgPr>
        <a:gradFill>
          <a:gsLst>
            <a:gs pos="0">
              <a:schemeClr val="lt1"/>
            </a:gs>
            <a:gs pos="46000">
              <a:schemeClr val="lt1"/>
            </a:gs>
            <a:gs pos="100000">
              <a:srgbClr val="D8D8D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5"/>
          <p:cNvSpPr/>
          <p:nvPr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6" name="Google Shape;26;p15"/>
          <p:cNvSpPr txBox="1"/>
          <p:nvPr/>
        </p:nvSpPr>
        <p:spPr>
          <a:xfrm>
            <a:off x="17156178" y="457200"/>
            <a:ext cx="6808722" cy="748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D814A"/>
              </a:buClr>
              <a:buSzPts val="4200"/>
              <a:buFont typeface="Arial"/>
              <a:buNone/>
            </a:pPr>
            <a:r>
              <a:rPr lang="en-US" sz="4200" b="1" i="0" u="none" strike="noStrike" cap="none">
                <a:solidFill>
                  <a:srgbClr val="9D814A"/>
                </a:solidFill>
                <a:latin typeface="Arial"/>
                <a:ea typeface="Arial"/>
                <a:cs typeface="Arial"/>
                <a:sym typeface="Arial"/>
              </a:rPr>
              <a:t>OPEN SESSION</a:t>
            </a:r>
            <a:endParaRPr sz="4200" b="1" i="0" u="none" strike="noStrike" cap="none">
              <a:solidFill>
                <a:srgbClr val="9D814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" name="Google Shape;27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15"/>
          <p:cNvSpPr txBox="1">
            <a:spLocks noGrp="1"/>
          </p:cNvSpPr>
          <p:nvPr>
            <p:ph type="body" idx="1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29" name="Google Shape;29;p15"/>
          <p:cNvSpPr txBox="1">
            <a:spLocks noGrp="1"/>
          </p:cNvSpPr>
          <p:nvPr>
            <p:ph type="body" idx="2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Open &amp; New Topics">
  <p:cSld name="3_Open &amp; New Topics">
    <p:bg>
      <p:bgPr>
        <a:gradFill>
          <a:gsLst>
            <a:gs pos="0">
              <a:schemeClr val="lt1"/>
            </a:gs>
            <a:gs pos="46000">
              <a:schemeClr val="lt1"/>
            </a:gs>
            <a:gs pos="100000">
              <a:srgbClr val="D8D8D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6"/>
          <p:cNvSpPr/>
          <p:nvPr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32" name="Google Shape;32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16"/>
          <p:cNvSpPr txBox="1">
            <a:spLocks noGrp="1"/>
          </p:cNvSpPr>
          <p:nvPr>
            <p:ph type="body" idx="1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34" name="Google Shape;34;p16"/>
          <p:cNvSpPr txBox="1">
            <a:spLocks noGrp="1"/>
          </p:cNvSpPr>
          <p:nvPr>
            <p:ph type="body" idx="2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35" name="Google Shape;35;p16"/>
          <p:cNvSpPr txBox="1"/>
          <p:nvPr/>
        </p:nvSpPr>
        <p:spPr>
          <a:xfrm>
            <a:off x="12299750" y="457200"/>
            <a:ext cx="11665150" cy="1395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Arial"/>
              <a:buNone/>
            </a:pPr>
            <a:r>
              <a:rPr lang="en-US" sz="4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MODELING, SIMULATION, </a:t>
            </a:r>
            <a:br>
              <a:rPr lang="en-US" sz="4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PROTOTYPING &amp; VALIDATION </a:t>
            </a:r>
            <a:endParaRPr sz="4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Modeling, Simulation, Prototyping, And Validation">
  <p:cSld name="1_Modeling, Simulation, Prototyping, And Validation">
    <p:bg>
      <p:bgPr>
        <a:gradFill>
          <a:gsLst>
            <a:gs pos="0">
              <a:schemeClr val="lt1"/>
            </a:gs>
            <a:gs pos="46000">
              <a:schemeClr val="lt1"/>
            </a:gs>
            <a:gs pos="100000">
              <a:srgbClr val="D8D8D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/>
          <p:nvPr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8" name="Google Shape;38;p17"/>
          <p:cNvSpPr txBox="1"/>
          <p:nvPr/>
        </p:nvSpPr>
        <p:spPr>
          <a:xfrm>
            <a:off x="12299750" y="457200"/>
            <a:ext cx="11665150" cy="1395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B571"/>
              </a:buClr>
              <a:buSzPts val="4200"/>
              <a:buFont typeface="Arial"/>
              <a:buNone/>
            </a:pPr>
            <a:r>
              <a:rPr lang="en-US" sz="4200" b="1" i="0" u="none" strike="noStrike" cap="none">
                <a:solidFill>
                  <a:srgbClr val="7CB571"/>
                </a:solidFill>
                <a:latin typeface="Arial"/>
                <a:ea typeface="Arial"/>
                <a:cs typeface="Arial"/>
                <a:sym typeface="Arial"/>
              </a:rPr>
              <a:t>MODELING, SIMULATION, </a:t>
            </a:r>
            <a:br>
              <a:rPr lang="en-US" sz="4200" b="1" i="0" u="none" strike="noStrike" cap="none">
                <a:solidFill>
                  <a:srgbClr val="7CB57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200" b="1" i="0" u="none" strike="noStrike" cap="none">
                <a:solidFill>
                  <a:srgbClr val="7CB571"/>
                </a:solidFill>
                <a:latin typeface="Arial"/>
                <a:ea typeface="Arial"/>
                <a:cs typeface="Arial"/>
                <a:sym typeface="Arial"/>
              </a:rPr>
              <a:t>PROTOTYPING &amp; VALIDATION </a:t>
            </a:r>
            <a:endParaRPr sz="4200" b="1" i="0" u="none" strike="noStrike" cap="none">
              <a:solidFill>
                <a:srgbClr val="7CB57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" name="Google Shape;39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17"/>
          <p:cNvSpPr txBox="1">
            <a:spLocks noGrp="1"/>
          </p:cNvSpPr>
          <p:nvPr>
            <p:ph type="body" idx="1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41" name="Google Shape;41;p17"/>
          <p:cNvSpPr txBox="1">
            <a:spLocks noGrp="1"/>
          </p:cNvSpPr>
          <p:nvPr>
            <p:ph type="body" idx="2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>
          <p15:clr>
            <a:srgbClr val="FBAE40"/>
          </p15:clr>
        </p15:guide>
        <p15:guide id="3" orient="horz" pos="4420">
          <p15:clr>
            <a:srgbClr val="FBAE40"/>
          </p15:clr>
        </p15:guide>
        <p15:guide id="4" pos="1509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Open &amp; New Topics">
  <p:cSld name="4_Open &amp; New Topics">
    <p:bg>
      <p:bgPr>
        <a:gradFill>
          <a:gsLst>
            <a:gs pos="0">
              <a:schemeClr val="lt1"/>
            </a:gs>
            <a:gs pos="46000">
              <a:schemeClr val="lt1"/>
            </a:gs>
            <a:gs pos="100000">
              <a:srgbClr val="D8D8D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8"/>
          <p:cNvSpPr/>
          <p:nvPr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44" name="Google Shape;44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18"/>
          <p:cNvSpPr txBox="1">
            <a:spLocks noGrp="1"/>
          </p:cNvSpPr>
          <p:nvPr>
            <p:ph type="body" idx="1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46" name="Google Shape;46;p18"/>
          <p:cNvSpPr txBox="1">
            <a:spLocks noGrp="1"/>
          </p:cNvSpPr>
          <p:nvPr>
            <p:ph type="body" idx="2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47" name="Google Shape;47;p18"/>
          <p:cNvSpPr txBox="1"/>
          <p:nvPr/>
        </p:nvSpPr>
        <p:spPr>
          <a:xfrm>
            <a:off x="15130873" y="457200"/>
            <a:ext cx="8834027" cy="1395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Arial"/>
              <a:buNone/>
            </a:pPr>
            <a:r>
              <a:rPr lang="en-US" sz="4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MODULAR OPEN </a:t>
            </a:r>
            <a:br>
              <a:rPr lang="en-US" sz="4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SYSTEMS APPROACH</a:t>
            </a:r>
            <a:endParaRPr sz="4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Modular Open Systems Approach">
  <p:cSld name="1_Modular Open Systems Approach">
    <p:bg>
      <p:bgPr>
        <a:gradFill>
          <a:gsLst>
            <a:gs pos="0">
              <a:schemeClr val="lt1"/>
            </a:gs>
            <a:gs pos="46000">
              <a:schemeClr val="lt1"/>
            </a:gs>
            <a:gs pos="100000">
              <a:srgbClr val="D8D8D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9"/>
          <p:cNvSpPr/>
          <p:nvPr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50" name="Google Shape;50;p19"/>
          <p:cNvSpPr txBox="1"/>
          <p:nvPr/>
        </p:nvSpPr>
        <p:spPr>
          <a:xfrm>
            <a:off x="15130873" y="457200"/>
            <a:ext cx="8834027" cy="1395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BAFD"/>
              </a:buClr>
              <a:buSzPts val="4200"/>
              <a:buFont typeface="Arial"/>
              <a:buNone/>
            </a:pPr>
            <a:r>
              <a:rPr lang="en-US" sz="4200" b="1" i="0" u="none" strike="noStrike" cap="none">
                <a:solidFill>
                  <a:srgbClr val="05BAFD"/>
                </a:solidFill>
                <a:latin typeface="Arial"/>
                <a:ea typeface="Arial"/>
                <a:cs typeface="Arial"/>
                <a:sym typeface="Arial"/>
              </a:rPr>
              <a:t>MODULAR OPEN </a:t>
            </a:r>
            <a:br>
              <a:rPr lang="en-US" sz="4200" b="1" i="0" u="none" strike="noStrike" cap="none">
                <a:solidFill>
                  <a:srgbClr val="05BAFD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200" b="1" i="0" u="none" strike="noStrike" cap="none">
                <a:solidFill>
                  <a:srgbClr val="05BAFD"/>
                </a:solidFill>
                <a:latin typeface="Arial"/>
                <a:ea typeface="Arial"/>
                <a:cs typeface="Arial"/>
                <a:sym typeface="Arial"/>
              </a:rPr>
              <a:t>SYSTEMS APPROACH</a:t>
            </a:r>
            <a:endParaRPr sz="4200" b="1" i="0" u="none" strike="noStrike" cap="none">
              <a:solidFill>
                <a:srgbClr val="05BAF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" name="Google Shape;51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9"/>
          <p:cNvSpPr txBox="1">
            <a:spLocks noGrp="1"/>
          </p:cNvSpPr>
          <p:nvPr>
            <p:ph type="body" idx="1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body" idx="2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 sz="7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Open &amp; New Topics">
  <p:cSld name="6_Open &amp; New Topics">
    <p:bg>
      <p:bgPr>
        <a:gradFill>
          <a:gsLst>
            <a:gs pos="0">
              <a:schemeClr val="lt1"/>
            </a:gs>
            <a:gs pos="46000">
              <a:schemeClr val="lt1"/>
            </a:gs>
            <a:gs pos="100000">
              <a:srgbClr val="D8D8D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/>
          <p:nvPr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56" name="Google Shape;56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20"/>
          <p:cNvSpPr txBox="1">
            <a:spLocks noGrp="1"/>
          </p:cNvSpPr>
          <p:nvPr>
            <p:ph type="body" idx="1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body" idx="2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 Light"/>
              <a:buNone/>
              <a:defRPr sz="4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59" name="Google Shape;59;p20"/>
          <p:cNvSpPr txBox="1"/>
          <p:nvPr/>
        </p:nvSpPr>
        <p:spPr>
          <a:xfrm>
            <a:off x="9946341" y="457200"/>
            <a:ext cx="14003904" cy="1395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Arial"/>
              <a:buNone/>
            </a:pPr>
            <a:r>
              <a:rPr lang="en-US" sz="4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AUTONOMY, ARTIFICIAL </a:t>
            </a:r>
            <a:br>
              <a:rPr lang="en-US" sz="4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INTELLIGENCE &amp; ROBOTICS</a:t>
            </a:r>
            <a:endParaRPr sz="4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michael.lingg@arrayofengineers.co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"/>
          <p:cNvSpPr txBox="1">
            <a:spLocks noGrp="1"/>
          </p:cNvSpPr>
          <p:nvPr>
            <p:ph type="body" idx="1"/>
          </p:nvPr>
        </p:nvSpPr>
        <p:spPr>
          <a:xfrm>
            <a:off x="1981200" y="4480997"/>
            <a:ext cx="19594513" cy="6012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/>
              <a:t>Michael Lingg, PhD*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/>
              <a:t>Howard Paul*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/>
              <a:t>Brian Schulte*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/>
              <a:t>Robert Wilkinson**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/>
              <a:t>*Array of Engineers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/>
              <a:t>**DEVCOM GVSC</a:t>
            </a:r>
            <a:endParaRPr/>
          </a:p>
        </p:txBody>
      </p:sp>
      <p:sp>
        <p:nvSpPr>
          <p:cNvPr id="83" name="Google Shape;83;p1"/>
          <p:cNvSpPr txBox="1">
            <a:spLocks noGrp="1"/>
          </p:cNvSpPr>
          <p:nvPr>
            <p:ph type="body" idx="2"/>
          </p:nvPr>
        </p:nvSpPr>
        <p:spPr>
          <a:xfrm>
            <a:off x="1981199" y="2300660"/>
            <a:ext cx="19604183" cy="1857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</a:pPr>
            <a:r>
              <a:rPr lang="en-US"/>
              <a:t>CI/CD For Mission-Critical Systems: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Arial"/>
              <a:buNone/>
            </a:pPr>
            <a:r>
              <a:rPr lang="en-US"/>
              <a:t>A Framework for any level of Rigor</a:t>
            </a:r>
            <a:endParaRPr/>
          </a:p>
        </p:txBody>
      </p:sp>
      <p:sp>
        <p:nvSpPr>
          <p:cNvPr id="84" name="Google Shape;84;p1"/>
          <p:cNvSpPr txBox="1"/>
          <p:nvPr/>
        </p:nvSpPr>
        <p:spPr>
          <a:xfrm>
            <a:off x="452316" y="11139052"/>
            <a:ext cx="10665957" cy="73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DISTRIBUTION STATEMENT A.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Approved for public release; distribution is unlimited. OPSEC # </a:t>
            </a:r>
            <a:r>
              <a:rPr lang="en-US" sz="2400">
                <a:solidFill>
                  <a:schemeClr val="lt1"/>
                </a:solidFill>
              </a:rPr>
              <a:t>10876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0"/>
          <p:cNvSpPr txBox="1">
            <a:spLocks noGrp="1"/>
          </p:cNvSpPr>
          <p:nvPr>
            <p:ph type="body" idx="1"/>
          </p:nvPr>
        </p:nvSpPr>
        <p:spPr>
          <a:xfrm>
            <a:off x="1981200" y="1386224"/>
            <a:ext cx="20466424" cy="1000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endParaRPr sz="54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endParaRPr sz="54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/>
              <a:t>Michael Lingg, PhD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Arial"/>
              <a:buNone/>
            </a:pPr>
            <a:r>
              <a:rPr lang="en-US" sz="4000"/>
              <a:t>Principal Research Engineer, Array of Engineers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Arial"/>
              <a:buNone/>
            </a:pPr>
            <a:r>
              <a:rPr lang="en-US" sz="4000" u="sng">
                <a:solidFill>
                  <a:schemeClr val="hlink"/>
                </a:solidFill>
                <a:hlinkClick r:id="rId3"/>
              </a:rPr>
              <a:t>michael.lingg@arrayofengineers.com</a:t>
            </a:r>
            <a:endParaRPr sz="4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Arial"/>
              <a:buNone/>
            </a:pPr>
            <a:r>
              <a:rPr lang="en-US" sz="4000"/>
              <a:t>linkedin.com/in/Michael-lingg-8b881b11</a:t>
            </a:r>
            <a:endParaRPr sz="3600"/>
          </a:p>
        </p:txBody>
      </p:sp>
      <p:sp>
        <p:nvSpPr>
          <p:cNvPr id="206" name="Google Shape;206;p10"/>
          <p:cNvSpPr txBox="1">
            <a:spLocks noGrp="1"/>
          </p:cNvSpPr>
          <p:nvPr>
            <p:ph type="body" idx="2"/>
          </p:nvPr>
        </p:nvSpPr>
        <p:spPr>
          <a:xfrm>
            <a:off x="1981199" y="238931"/>
            <a:ext cx="14872447" cy="1857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/>
              <a:t>Questions?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"/>
          <p:cNvSpPr txBox="1">
            <a:spLocks noGrp="1"/>
          </p:cNvSpPr>
          <p:nvPr>
            <p:ph type="body" idx="1"/>
          </p:nvPr>
        </p:nvSpPr>
        <p:spPr>
          <a:xfrm>
            <a:off x="1981200" y="1242792"/>
            <a:ext cx="20466424" cy="1000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/>
              <a:t>Accelerating platform evolution</a:t>
            </a:r>
            <a:endParaRPr/>
          </a:p>
          <a:p>
            <a:pPr marL="685800" lvl="2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Arial"/>
              <a:buChar char="•"/>
            </a:pPr>
            <a:r>
              <a:rPr lang="en-US" sz="4000"/>
              <a:t>First Patriot Missile System required &gt; 10 years to production in 1976</a:t>
            </a:r>
            <a:endParaRPr/>
          </a:p>
          <a:p>
            <a:pPr marL="685800" lvl="2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Arial"/>
              <a:buChar char="•"/>
            </a:pPr>
            <a:r>
              <a:rPr lang="en-US" sz="4000"/>
              <a:t>First M1 Abrams required almost 10 years from development to production in 1980</a:t>
            </a:r>
            <a:endParaRPr/>
          </a:p>
          <a:p>
            <a:pPr marL="685800" lvl="2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Arial"/>
              <a:buChar char="•"/>
            </a:pPr>
            <a:r>
              <a:rPr lang="en-US" sz="4000"/>
              <a:t>MRAP deployed faster to replace Humvee in response to IED threat in 2007</a:t>
            </a:r>
            <a:endParaRPr/>
          </a:p>
          <a:p>
            <a:pPr marL="685800" lvl="2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Arial"/>
              <a:buChar char="•"/>
            </a:pPr>
            <a:r>
              <a:rPr lang="en-US" sz="4000"/>
              <a:t>Modern need for rapidly developed drone defense packages</a:t>
            </a:r>
            <a:endParaRPr/>
          </a:p>
          <a:p>
            <a:pPr marL="0" lvl="2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/>
              <a:t>Rapidly developed systems must be reliable, repeatable and safe</a:t>
            </a:r>
            <a:endParaRPr/>
          </a:p>
          <a:p>
            <a:pPr marL="685800" lvl="2" indent="-685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Arial"/>
              <a:buChar char="•"/>
            </a:pPr>
            <a:r>
              <a:rPr lang="en-US" sz="4000"/>
              <a:t>Guidance from DO-178, ISO 26262 and MIL-STD-882E with JSSSEH</a:t>
            </a:r>
            <a:endParaRPr/>
          </a:p>
          <a:p>
            <a:pPr marL="0" lvl="2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/>
              <a:t>Using automated testing to:</a:t>
            </a:r>
            <a:endParaRPr/>
          </a:p>
          <a:p>
            <a:pPr marL="685800" lvl="2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400"/>
              <a:buFont typeface="Arial"/>
              <a:buChar char="•"/>
            </a:pPr>
            <a:r>
              <a:rPr lang="en-US" sz="4400"/>
              <a:t>Accelerate development</a:t>
            </a:r>
            <a:endParaRPr/>
          </a:p>
          <a:p>
            <a:pPr marL="685800" lvl="2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400"/>
              <a:buFont typeface="Arial"/>
              <a:buChar char="•"/>
            </a:pPr>
            <a:r>
              <a:rPr lang="en-US" sz="4400"/>
              <a:t>While ensuring quality</a:t>
            </a:r>
            <a:endParaRPr/>
          </a:p>
          <a:p>
            <a:pPr marL="685800" lvl="2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400"/>
              <a:buFont typeface="Arial"/>
              <a:buChar char="•"/>
            </a:pPr>
            <a:r>
              <a:rPr lang="en-US" sz="4400"/>
              <a:t>Proven* to reliably reduce test execution:</a:t>
            </a:r>
            <a:endParaRPr/>
          </a:p>
          <a:p>
            <a:pPr marL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400"/>
              <a:buFont typeface="Arial"/>
              <a:buNone/>
            </a:pPr>
            <a:r>
              <a:rPr lang="en-US" sz="4400"/>
              <a:t>		Up to 20x faster per test</a:t>
            </a:r>
            <a:endParaRPr/>
          </a:p>
          <a:p>
            <a:pPr marL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400"/>
              <a:buFont typeface="Arial"/>
              <a:buNone/>
            </a:pPr>
            <a:r>
              <a:rPr lang="en-US" sz="4400"/>
              <a:t>		Reduced 6.6 week certification to 55 hours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</a:pPr>
            <a:endParaRPr/>
          </a:p>
        </p:txBody>
      </p:sp>
      <p:sp>
        <p:nvSpPr>
          <p:cNvPr id="90" name="Google Shape;90;p2"/>
          <p:cNvSpPr txBox="1">
            <a:spLocks noGrp="1"/>
          </p:cNvSpPr>
          <p:nvPr>
            <p:ph type="body" idx="2"/>
          </p:nvPr>
        </p:nvSpPr>
        <p:spPr>
          <a:xfrm>
            <a:off x="1981199" y="238931"/>
            <a:ext cx="14872447" cy="1857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/>
              <a:t>Adapting to rapidly evolving missions</a:t>
            </a:r>
            <a:endParaRPr/>
          </a:p>
        </p:txBody>
      </p:sp>
      <p:sp>
        <p:nvSpPr>
          <p:cNvPr id="91" name="Google Shape;91;p2"/>
          <p:cNvSpPr txBox="1"/>
          <p:nvPr/>
        </p:nvSpPr>
        <p:spPr>
          <a:xfrm>
            <a:off x="14935200" y="11499524"/>
            <a:ext cx="9108141" cy="948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 Light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* Multi-level hardware-in-the-loop test API for hardware-software integration testing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Helvetica Neue Light"/>
              <a:buNone/>
            </a:pPr>
            <a:endParaRPr sz="105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 Light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2022 NDIA Michigan Chapter Ground Vehicle Systems Engineering and Technology Symposium 363997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Helvetica Neue Light"/>
              <a:buNone/>
            </a:pPr>
            <a:endParaRPr sz="105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"/>
          <p:cNvSpPr txBox="1">
            <a:spLocks noGrp="1"/>
          </p:cNvSpPr>
          <p:nvPr>
            <p:ph type="body" idx="1"/>
          </p:nvPr>
        </p:nvSpPr>
        <p:spPr>
          <a:xfrm>
            <a:off x="1981200" y="1099357"/>
            <a:ext cx="20466424" cy="1000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/>
              <a:t>Test Automation</a:t>
            </a:r>
            <a:endParaRPr/>
          </a:p>
          <a:p>
            <a:pPr marL="68580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400"/>
              <a:buFont typeface="Arial"/>
              <a:buChar char="•"/>
            </a:pPr>
            <a:r>
              <a:rPr lang="en-US" sz="4400"/>
              <a:t>Reliability and repeatability at computer speeds</a:t>
            </a:r>
            <a:endParaRPr/>
          </a:p>
          <a:p>
            <a:pPr marL="68580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400"/>
              <a:buFont typeface="Arial"/>
              <a:buChar char="•"/>
            </a:pPr>
            <a:r>
              <a:rPr lang="en-US" sz="4400"/>
              <a:t>Testing levels</a:t>
            </a:r>
            <a:endParaRPr/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/>
              <a:t>		</a:t>
            </a:r>
            <a:r>
              <a:rPr lang="en-US" sz="4000"/>
              <a:t>Module</a:t>
            </a:r>
            <a:endParaRPr/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Arial"/>
              <a:buNone/>
            </a:pPr>
            <a:r>
              <a:rPr lang="en-US" sz="4000"/>
              <a:t>		Library</a:t>
            </a:r>
            <a:endParaRPr/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Arial"/>
              <a:buNone/>
            </a:pPr>
            <a:r>
              <a:rPr lang="en-US" sz="4000"/>
              <a:t>		Software-in-the-Loop</a:t>
            </a:r>
            <a:endParaRPr/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Arial"/>
              <a:buNone/>
            </a:pPr>
            <a:r>
              <a:rPr lang="en-US" sz="4000"/>
              <a:t>		Hardware-in-the-Loop</a:t>
            </a:r>
            <a:endParaRPr/>
          </a:p>
          <a:p>
            <a:pPr marL="0" lvl="1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/>
              <a:t>Virtual environments</a:t>
            </a:r>
            <a:endParaRPr/>
          </a:p>
          <a:p>
            <a:pPr marL="685800" lvl="1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Char char="•"/>
            </a:pPr>
            <a:r>
              <a:rPr lang="en-US"/>
              <a:t>	</a:t>
            </a:r>
            <a:r>
              <a:rPr lang="en-US" sz="3600"/>
              <a:t>Same hardware can handle: software repos | build software | manage artifacts | run tests | etc</a:t>
            </a:r>
            <a:endParaRPr sz="3600"/>
          </a:p>
          <a:p>
            <a:pPr marL="0" lvl="1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/>
              <a:t>Using automation to pass results to the next stage -&gt;</a:t>
            </a:r>
            <a:endParaRPr/>
          </a:p>
          <a:p>
            <a:pPr marL="0" lvl="1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/>
              <a:t>	Continuous Integration!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endParaRPr sz="54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</a:pPr>
            <a:endParaRPr/>
          </a:p>
        </p:txBody>
      </p:sp>
      <p:sp>
        <p:nvSpPr>
          <p:cNvPr id="97" name="Google Shape;97;p3"/>
          <p:cNvSpPr txBox="1">
            <a:spLocks noGrp="1"/>
          </p:cNvSpPr>
          <p:nvPr>
            <p:ph type="body" idx="2"/>
          </p:nvPr>
        </p:nvSpPr>
        <p:spPr>
          <a:xfrm>
            <a:off x="1981199" y="238931"/>
            <a:ext cx="14872447" cy="1857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/>
              <a:t>CI/CD Beyond Automated Testing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"/>
          <p:cNvSpPr txBox="1">
            <a:spLocks noGrp="1"/>
          </p:cNvSpPr>
          <p:nvPr>
            <p:ph type="body" idx="1"/>
          </p:nvPr>
        </p:nvSpPr>
        <p:spPr>
          <a:xfrm>
            <a:off x="1981200" y="1099357"/>
            <a:ext cx="20466424" cy="1000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endParaRPr sz="54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</a:pPr>
            <a:endParaRPr/>
          </a:p>
        </p:txBody>
      </p:sp>
      <p:sp>
        <p:nvSpPr>
          <p:cNvPr id="103" name="Google Shape;103;p4"/>
          <p:cNvSpPr txBox="1">
            <a:spLocks noGrp="1"/>
          </p:cNvSpPr>
          <p:nvPr>
            <p:ph type="body" idx="2"/>
          </p:nvPr>
        </p:nvSpPr>
        <p:spPr>
          <a:xfrm>
            <a:off x="1981199" y="238931"/>
            <a:ext cx="14872447" cy="1857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/>
              <a:t>The Pipeline</a:t>
            </a:r>
            <a:endParaRPr/>
          </a:p>
        </p:txBody>
      </p:sp>
      <p:sp>
        <p:nvSpPr>
          <p:cNvPr id="104" name="Google Shape;104;p4"/>
          <p:cNvSpPr/>
          <p:nvPr/>
        </p:nvSpPr>
        <p:spPr>
          <a:xfrm>
            <a:off x="3505201" y="1879903"/>
            <a:ext cx="1954306" cy="950000"/>
          </a:xfrm>
          <a:prstGeom prst="rect">
            <a:avLst/>
          </a:prstGeom>
          <a:solidFill>
            <a:srgbClr val="1A3A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Source Control</a:t>
            </a:r>
            <a:endParaRPr/>
          </a:p>
        </p:txBody>
      </p:sp>
      <p:sp>
        <p:nvSpPr>
          <p:cNvPr id="105" name="Google Shape;105;p4"/>
          <p:cNvSpPr/>
          <p:nvPr/>
        </p:nvSpPr>
        <p:spPr>
          <a:xfrm>
            <a:off x="6606990" y="1853189"/>
            <a:ext cx="1954306" cy="950000"/>
          </a:xfrm>
          <a:prstGeom prst="rect">
            <a:avLst/>
          </a:prstGeom>
          <a:solidFill>
            <a:srgbClr val="1A3A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Static Analysis</a:t>
            </a:r>
            <a:endParaRPr/>
          </a:p>
        </p:txBody>
      </p:sp>
      <p:sp>
        <p:nvSpPr>
          <p:cNvPr id="106" name="Google Shape;106;p4"/>
          <p:cNvSpPr/>
          <p:nvPr/>
        </p:nvSpPr>
        <p:spPr>
          <a:xfrm>
            <a:off x="9708779" y="1853189"/>
            <a:ext cx="1954306" cy="950000"/>
          </a:xfrm>
          <a:prstGeom prst="rect">
            <a:avLst/>
          </a:prstGeom>
          <a:solidFill>
            <a:srgbClr val="1A3A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Building</a:t>
            </a:r>
            <a:endParaRPr/>
          </a:p>
        </p:txBody>
      </p:sp>
      <p:sp>
        <p:nvSpPr>
          <p:cNvPr id="107" name="Google Shape;107;p4"/>
          <p:cNvSpPr/>
          <p:nvPr/>
        </p:nvSpPr>
        <p:spPr>
          <a:xfrm>
            <a:off x="12810568" y="1879903"/>
            <a:ext cx="1954306" cy="950000"/>
          </a:xfrm>
          <a:prstGeom prst="rect">
            <a:avLst/>
          </a:prstGeom>
          <a:solidFill>
            <a:srgbClr val="1A3A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Artifact Control</a:t>
            </a:r>
            <a:endParaRPr/>
          </a:p>
        </p:txBody>
      </p:sp>
      <p:sp>
        <p:nvSpPr>
          <p:cNvPr id="108" name="Google Shape;108;p4"/>
          <p:cNvSpPr/>
          <p:nvPr/>
        </p:nvSpPr>
        <p:spPr>
          <a:xfrm>
            <a:off x="14361462" y="3452178"/>
            <a:ext cx="1954306" cy="950000"/>
          </a:xfrm>
          <a:prstGeom prst="rect">
            <a:avLst/>
          </a:prstGeom>
          <a:solidFill>
            <a:srgbClr val="1A3A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Requirements</a:t>
            </a:r>
            <a:endParaRPr/>
          </a:p>
        </p:txBody>
      </p:sp>
      <p:sp>
        <p:nvSpPr>
          <p:cNvPr id="109" name="Google Shape;109;p4"/>
          <p:cNvSpPr/>
          <p:nvPr/>
        </p:nvSpPr>
        <p:spPr>
          <a:xfrm>
            <a:off x="15912357" y="1879903"/>
            <a:ext cx="1954306" cy="950000"/>
          </a:xfrm>
          <a:prstGeom prst="rect">
            <a:avLst/>
          </a:prstGeom>
          <a:solidFill>
            <a:srgbClr val="1A3A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Testing</a:t>
            </a:r>
            <a:endParaRPr/>
          </a:p>
        </p:txBody>
      </p:sp>
      <p:sp>
        <p:nvSpPr>
          <p:cNvPr id="110" name="Google Shape;110;p4"/>
          <p:cNvSpPr/>
          <p:nvPr/>
        </p:nvSpPr>
        <p:spPr>
          <a:xfrm>
            <a:off x="19014146" y="1853189"/>
            <a:ext cx="1954306" cy="950000"/>
          </a:xfrm>
          <a:prstGeom prst="rect">
            <a:avLst/>
          </a:prstGeom>
          <a:solidFill>
            <a:srgbClr val="1A3A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Deployment</a:t>
            </a:r>
            <a:endParaRPr/>
          </a:p>
        </p:txBody>
      </p:sp>
      <p:sp>
        <p:nvSpPr>
          <p:cNvPr id="111" name="Google Shape;111;p4"/>
          <p:cNvSpPr/>
          <p:nvPr/>
        </p:nvSpPr>
        <p:spPr>
          <a:xfrm>
            <a:off x="5585013" y="2157032"/>
            <a:ext cx="896471" cy="342314"/>
          </a:xfrm>
          <a:prstGeom prst="right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12" name="Google Shape;112;p4"/>
          <p:cNvSpPr/>
          <p:nvPr/>
        </p:nvSpPr>
        <p:spPr>
          <a:xfrm>
            <a:off x="8686802" y="2183746"/>
            <a:ext cx="896471" cy="342314"/>
          </a:xfrm>
          <a:prstGeom prst="right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13" name="Google Shape;113;p4"/>
          <p:cNvSpPr/>
          <p:nvPr/>
        </p:nvSpPr>
        <p:spPr>
          <a:xfrm>
            <a:off x="11788591" y="2183746"/>
            <a:ext cx="896471" cy="342314"/>
          </a:xfrm>
          <a:prstGeom prst="right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14" name="Google Shape;114;p4"/>
          <p:cNvSpPr/>
          <p:nvPr/>
        </p:nvSpPr>
        <p:spPr>
          <a:xfrm>
            <a:off x="14890380" y="2183746"/>
            <a:ext cx="896471" cy="342314"/>
          </a:xfrm>
          <a:prstGeom prst="right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15" name="Google Shape;115;p4"/>
          <p:cNvSpPr/>
          <p:nvPr/>
        </p:nvSpPr>
        <p:spPr>
          <a:xfrm>
            <a:off x="2586318" y="2170389"/>
            <a:ext cx="896471" cy="342314"/>
          </a:xfrm>
          <a:prstGeom prst="right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16" name="Google Shape;116;p4"/>
          <p:cNvSpPr/>
          <p:nvPr/>
        </p:nvSpPr>
        <p:spPr>
          <a:xfrm>
            <a:off x="17992169" y="2210460"/>
            <a:ext cx="896471" cy="342314"/>
          </a:xfrm>
          <a:prstGeom prst="right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17" name="Google Shape;117;p4"/>
          <p:cNvSpPr/>
          <p:nvPr/>
        </p:nvSpPr>
        <p:spPr>
          <a:xfrm rot="5400000">
            <a:off x="13312589" y="3137126"/>
            <a:ext cx="896471" cy="824753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18" name="Google Shape;118;p4"/>
          <p:cNvSpPr/>
          <p:nvPr/>
        </p:nvSpPr>
        <p:spPr>
          <a:xfrm>
            <a:off x="16504025" y="3101267"/>
            <a:ext cx="896471" cy="824753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19" name="Google Shape;119;p4"/>
          <p:cNvSpPr txBox="1"/>
          <p:nvPr/>
        </p:nvSpPr>
        <p:spPr>
          <a:xfrm>
            <a:off x="1913964" y="1562061"/>
            <a:ext cx="20466424" cy="1000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685800" marR="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marR="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Source Control</a:t>
            </a:r>
            <a:endParaRPr/>
          </a:p>
          <a:p>
            <a:pPr marL="685800" marR="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Arial"/>
              <a:buChar char="•"/>
            </a:pPr>
            <a:r>
              <a:rPr lang="en-US" sz="4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	Ties test results to code changes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Static Analysis</a:t>
            </a:r>
            <a:endParaRPr/>
          </a:p>
          <a:p>
            <a:pPr marL="685800" marR="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Arial"/>
              <a:buChar char="•"/>
            </a:pPr>
            <a:r>
              <a:rPr lang="en-US" sz="4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	Enforce coding standards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Code Building</a:t>
            </a:r>
            <a:endParaRPr/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Arial"/>
              <a:buChar char="•"/>
            </a:pPr>
            <a:r>
              <a:rPr lang="en-US" sz="4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	Ensure consistent tools and processes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Artifact Control</a:t>
            </a:r>
            <a:endParaRPr/>
          </a:p>
          <a:p>
            <a:pPr marL="685800" marR="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Arial"/>
              <a:buChar char="•"/>
            </a:pPr>
            <a:r>
              <a:rPr lang="en-US" sz="4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Identify which artifacts to deploy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Requirements</a:t>
            </a:r>
            <a:endParaRPr/>
          </a:p>
          <a:p>
            <a:pPr marL="742950" marR="0" lvl="0" indent="-742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400"/>
              <a:buFont typeface="Arial"/>
              <a:buChar char="•"/>
            </a:pPr>
            <a:r>
              <a:rPr lang="en-US" sz="4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Identify which requirements are not met or failing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Testing</a:t>
            </a:r>
            <a:endParaRPr/>
          </a:p>
          <a:p>
            <a:pPr marL="685800" marR="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Arial"/>
              <a:buChar char="•"/>
            </a:pPr>
            <a:r>
              <a:rPr lang="en-US" sz="4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	Verify module or library or system meets specification</a:t>
            </a:r>
            <a:endParaRPr/>
          </a:p>
        </p:txBody>
      </p:sp>
      <p:sp>
        <p:nvSpPr>
          <p:cNvPr id="120" name="Google Shape;120;p4"/>
          <p:cNvSpPr txBox="1"/>
          <p:nvPr/>
        </p:nvSpPr>
        <p:spPr>
          <a:xfrm>
            <a:off x="16046822" y="4585650"/>
            <a:ext cx="7763435" cy="6073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 Light"/>
              <a:buNone/>
            </a:pPr>
            <a:r>
              <a:rPr lang="en-US" sz="5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Deployment</a:t>
            </a:r>
            <a:endParaRPr/>
          </a:p>
          <a:p>
            <a:pPr marL="685800" marR="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Char char="•"/>
            </a:pPr>
            <a:r>
              <a:rPr lang="en-US" sz="4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Automated process to field new software</a:t>
            </a:r>
            <a:endParaRPr/>
          </a:p>
          <a:p>
            <a:pPr marL="685800" marR="0" lvl="0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Helvetica Neue Light"/>
              <a:buNone/>
            </a:pPr>
            <a:r>
              <a:rPr lang="en-US" sz="4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Execution Modes: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Helvetica Neue Light"/>
              <a:buNone/>
            </a:pPr>
            <a:r>
              <a:rPr lang="en-US" sz="4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	Every Commit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Helvetica Neue Light"/>
              <a:buNone/>
            </a:pPr>
            <a:r>
              <a:rPr lang="en-US" sz="4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	Nightly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Helvetica Neue Light"/>
              <a:buNone/>
            </a:pPr>
            <a:r>
              <a:rPr lang="en-US" sz="4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	Each Weekend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Helvetica Neue Light"/>
              <a:buNone/>
            </a:pPr>
            <a:r>
              <a:rPr lang="en-US" sz="4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	Each Release</a:t>
            </a:r>
            <a:endParaRPr sz="54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21" name="Google Shape;121;p4"/>
          <p:cNvSpPr/>
          <p:nvPr/>
        </p:nvSpPr>
        <p:spPr>
          <a:xfrm>
            <a:off x="21093958" y="2165456"/>
            <a:ext cx="896471" cy="342314"/>
          </a:xfrm>
          <a:prstGeom prst="right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22" name="Google Shape;122;p4"/>
          <p:cNvSpPr/>
          <p:nvPr/>
        </p:nvSpPr>
        <p:spPr>
          <a:xfrm>
            <a:off x="22115935" y="2077284"/>
            <a:ext cx="457200" cy="457200"/>
          </a:xfrm>
          <a:prstGeom prst="flowChartConnector">
            <a:avLst/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23" name="Google Shape;123;p4"/>
          <p:cNvSpPr/>
          <p:nvPr/>
        </p:nvSpPr>
        <p:spPr>
          <a:xfrm>
            <a:off x="2003612" y="2108013"/>
            <a:ext cx="457200" cy="457200"/>
          </a:xfrm>
          <a:prstGeom prst="flowChartConnector">
            <a:avLst/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24" name="Google Shape;124;p4"/>
          <p:cNvSpPr/>
          <p:nvPr/>
        </p:nvSpPr>
        <p:spPr>
          <a:xfrm>
            <a:off x="22196625" y="2165456"/>
            <a:ext cx="277902" cy="243886"/>
          </a:xfrm>
          <a:prstGeom prst="flowChartConnector">
            <a:avLst/>
          </a:prstGeom>
          <a:solidFill>
            <a:srgbClr val="1A3A5C"/>
          </a:solid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>
            <a:spLocks noGrp="1"/>
          </p:cNvSpPr>
          <p:nvPr>
            <p:ph type="body" idx="1"/>
          </p:nvPr>
        </p:nvSpPr>
        <p:spPr>
          <a:xfrm>
            <a:off x="1981200" y="1099357"/>
            <a:ext cx="20466424" cy="1000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endParaRPr sz="54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None/>
            </a:pPr>
            <a:endParaRPr/>
          </a:p>
        </p:txBody>
      </p:sp>
      <p:sp>
        <p:nvSpPr>
          <p:cNvPr id="130" name="Google Shape;130;p5"/>
          <p:cNvSpPr txBox="1">
            <a:spLocks noGrp="1"/>
          </p:cNvSpPr>
          <p:nvPr>
            <p:ph type="body" idx="2"/>
          </p:nvPr>
        </p:nvSpPr>
        <p:spPr>
          <a:xfrm>
            <a:off x="1981199" y="238931"/>
            <a:ext cx="14872447" cy="1857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/>
              <a:t>Scaling the pipeline for rigor</a:t>
            </a:r>
            <a:endParaRPr/>
          </a:p>
        </p:txBody>
      </p:sp>
      <p:sp>
        <p:nvSpPr>
          <p:cNvPr id="131" name="Google Shape;131;p5"/>
          <p:cNvSpPr/>
          <p:nvPr/>
        </p:nvSpPr>
        <p:spPr>
          <a:xfrm>
            <a:off x="3437965" y="10094368"/>
            <a:ext cx="1954306" cy="950000"/>
          </a:xfrm>
          <a:prstGeom prst="rect">
            <a:avLst/>
          </a:prstGeom>
          <a:solidFill>
            <a:srgbClr val="1A3A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Source Control</a:t>
            </a:r>
            <a:endParaRPr/>
          </a:p>
        </p:txBody>
      </p:sp>
      <p:sp>
        <p:nvSpPr>
          <p:cNvPr id="132" name="Google Shape;132;p5"/>
          <p:cNvSpPr/>
          <p:nvPr/>
        </p:nvSpPr>
        <p:spPr>
          <a:xfrm>
            <a:off x="6539754" y="10067654"/>
            <a:ext cx="1954306" cy="950000"/>
          </a:xfrm>
          <a:prstGeom prst="rect">
            <a:avLst/>
          </a:prstGeom>
          <a:solidFill>
            <a:srgbClr val="1A3A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Static Analysis</a:t>
            </a:r>
            <a:endParaRPr/>
          </a:p>
        </p:txBody>
      </p:sp>
      <p:sp>
        <p:nvSpPr>
          <p:cNvPr id="133" name="Google Shape;133;p5"/>
          <p:cNvSpPr/>
          <p:nvPr/>
        </p:nvSpPr>
        <p:spPr>
          <a:xfrm>
            <a:off x="9641543" y="10067654"/>
            <a:ext cx="1954306" cy="950000"/>
          </a:xfrm>
          <a:prstGeom prst="rect">
            <a:avLst/>
          </a:prstGeom>
          <a:solidFill>
            <a:srgbClr val="1A3A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Building</a:t>
            </a:r>
            <a:endParaRPr/>
          </a:p>
        </p:txBody>
      </p:sp>
      <p:sp>
        <p:nvSpPr>
          <p:cNvPr id="134" name="Google Shape;134;p5"/>
          <p:cNvSpPr/>
          <p:nvPr/>
        </p:nvSpPr>
        <p:spPr>
          <a:xfrm>
            <a:off x="12743332" y="10094368"/>
            <a:ext cx="1954306" cy="950000"/>
          </a:xfrm>
          <a:prstGeom prst="rect">
            <a:avLst/>
          </a:prstGeom>
          <a:solidFill>
            <a:srgbClr val="1A3A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Artifact Control</a:t>
            </a:r>
            <a:endParaRPr/>
          </a:p>
        </p:txBody>
      </p:sp>
      <p:sp>
        <p:nvSpPr>
          <p:cNvPr id="135" name="Google Shape;135;p5"/>
          <p:cNvSpPr/>
          <p:nvPr/>
        </p:nvSpPr>
        <p:spPr>
          <a:xfrm>
            <a:off x="14294226" y="11666643"/>
            <a:ext cx="1954306" cy="950000"/>
          </a:xfrm>
          <a:prstGeom prst="rect">
            <a:avLst/>
          </a:prstGeom>
          <a:solidFill>
            <a:srgbClr val="1A3A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Requirements</a:t>
            </a:r>
            <a:endParaRPr/>
          </a:p>
        </p:txBody>
      </p:sp>
      <p:sp>
        <p:nvSpPr>
          <p:cNvPr id="136" name="Google Shape;136;p5"/>
          <p:cNvSpPr/>
          <p:nvPr/>
        </p:nvSpPr>
        <p:spPr>
          <a:xfrm>
            <a:off x="15845121" y="10094368"/>
            <a:ext cx="1954306" cy="950000"/>
          </a:xfrm>
          <a:prstGeom prst="rect">
            <a:avLst/>
          </a:prstGeom>
          <a:solidFill>
            <a:srgbClr val="1A3A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Testing</a:t>
            </a:r>
            <a:endParaRPr/>
          </a:p>
        </p:txBody>
      </p:sp>
      <p:sp>
        <p:nvSpPr>
          <p:cNvPr id="137" name="Google Shape;137;p5"/>
          <p:cNvSpPr/>
          <p:nvPr/>
        </p:nvSpPr>
        <p:spPr>
          <a:xfrm>
            <a:off x="18946910" y="10067654"/>
            <a:ext cx="1954306" cy="950000"/>
          </a:xfrm>
          <a:prstGeom prst="rect">
            <a:avLst/>
          </a:prstGeom>
          <a:solidFill>
            <a:srgbClr val="1A3A5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Deployment</a:t>
            </a:r>
            <a:endParaRPr/>
          </a:p>
        </p:txBody>
      </p:sp>
      <p:sp>
        <p:nvSpPr>
          <p:cNvPr id="138" name="Google Shape;138;p5"/>
          <p:cNvSpPr/>
          <p:nvPr/>
        </p:nvSpPr>
        <p:spPr>
          <a:xfrm>
            <a:off x="5517777" y="10371497"/>
            <a:ext cx="896471" cy="342314"/>
          </a:xfrm>
          <a:prstGeom prst="right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39" name="Google Shape;139;p5"/>
          <p:cNvSpPr/>
          <p:nvPr/>
        </p:nvSpPr>
        <p:spPr>
          <a:xfrm>
            <a:off x="8619566" y="10398211"/>
            <a:ext cx="896471" cy="342314"/>
          </a:xfrm>
          <a:prstGeom prst="right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40" name="Google Shape;140;p5"/>
          <p:cNvSpPr/>
          <p:nvPr/>
        </p:nvSpPr>
        <p:spPr>
          <a:xfrm>
            <a:off x="11721355" y="10398211"/>
            <a:ext cx="896471" cy="342314"/>
          </a:xfrm>
          <a:prstGeom prst="right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41" name="Google Shape;141;p5"/>
          <p:cNvSpPr/>
          <p:nvPr/>
        </p:nvSpPr>
        <p:spPr>
          <a:xfrm>
            <a:off x="14823144" y="10398211"/>
            <a:ext cx="896471" cy="342314"/>
          </a:xfrm>
          <a:prstGeom prst="right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42" name="Google Shape;142;p5"/>
          <p:cNvSpPr/>
          <p:nvPr/>
        </p:nvSpPr>
        <p:spPr>
          <a:xfrm>
            <a:off x="2519082" y="10384854"/>
            <a:ext cx="896471" cy="342314"/>
          </a:xfrm>
          <a:prstGeom prst="right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43" name="Google Shape;143;p5"/>
          <p:cNvSpPr/>
          <p:nvPr/>
        </p:nvSpPr>
        <p:spPr>
          <a:xfrm>
            <a:off x="17924933" y="10424925"/>
            <a:ext cx="896471" cy="342314"/>
          </a:xfrm>
          <a:prstGeom prst="right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44" name="Google Shape;144;p5"/>
          <p:cNvSpPr/>
          <p:nvPr/>
        </p:nvSpPr>
        <p:spPr>
          <a:xfrm rot="5400000">
            <a:off x="13245353" y="11351591"/>
            <a:ext cx="896471" cy="824753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45" name="Google Shape;145;p5"/>
          <p:cNvSpPr/>
          <p:nvPr/>
        </p:nvSpPr>
        <p:spPr>
          <a:xfrm>
            <a:off x="16436789" y="11315732"/>
            <a:ext cx="896471" cy="824753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46" name="Google Shape;146;p5"/>
          <p:cNvSpPr/>
          <p:nvPr/>
        </p:nvSpPr>
        <p:spPr>
          <a:xfrm>
            <a:off x="21026722" y="10379921"/>
            <a:ext cx="896471" cy="342314"/>
          </a:xfrm>
          <a:prstGeom prst="right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47" name="Google Shape;147;p5"/>
          <p:cNvSpPr/>
          <p:nvPr/>
        </p:nvSpPr>
        <p:spPr>
          <a:xfrm>
            <a:off x="22048699" y="10291749"/>
            <a:ext cx="457200" cy="457200"/>
          </a:xfrm>
          <a:prstGeom prst="flowChartConnector">
            <a:avLst/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48" name="Google Shape;148;p5"/>
          <p:cNvSpPr/>
          <p:nvPr/>
        </p:nvSpPr>
        <p:spPr>
          <a:xfrm>
            <a:off x="1936376" y="10322478"/>
            <a:ext cx="457200" cy="457200"/>
          </a:xfrm>
          <a:prstGeom prst="flowChartConnector">
            <a:avLst/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49" name="Google Shape;149;p5"/>
          <p:cNvSpPr/>
          <p:nvPr/>
        </p:nvSpPr>
        <p:spPr>
          <a:xfrm>
            <a:off x="22129389" y="10379921"/>
            <a:ext cx="277902" cy="243886"/>
          </a:xfrm>
          <a:prstGeom prst="flowChartConnector">
            <a:avLst/>
          </a:prstGeom>
          <a:solidFill>
            <a:srgbClr val="1A3A5C"/>
          </a:solid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50" name="Google Shape;150;p5"/>
          <p:cNvSpPr/>
          <p:nvPr/>
        </p:nvSpPr>
        <p:spPr>
          <a:xfrm>
            <a:off x="2393576" y="2745212"/>
            <a:ext cx="20420800" cy="2272002"/>
          </a:xfrm>
          <a:prstGeom prst="rect">
            <a:avLst/>
          </a:prstGeom>
          <a:solidFill>
            <a:srgbClr val="1A6EA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Helvetica Neue Light"/>
              <a:buNone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											Build Metadata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Helvetica Neue Light"/>
              <a:buNone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Change Control Board	     Qualified Tools 	       Certified Compiler Digital Signatures Full       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Full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Traceability		OTA Deployment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Helvetica Neue Light"/>
              <a:buNone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   Full Traceability	       DO-178/ISO 26262 </a:t>
            </a:r>
            <a:r>
              <a:rPr lang="en-US" sz="2400" b="0" i="0" u="none" strike="noStrike" cap="none" dirty="0" err="1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Reqts</a:t>
            </a:r>
            <a:r>
              <a:rPr lang="en-US" sz="2400" dirty="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  </a:t>
            </a:r>
            <a:r>
              <a:rPr lang="en-US" sz="2000" b="0" i="0" u="none" strike="noStrike" cap="none" dirty="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Repeatable Process</a:t>
            </a:r>
            <a:r>
              <a:rPr lang="en-US" sz="2400" b="0" i="0" u="none" strike="noStrike" cap="none" dirty="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   Strict Retention	            Full Code Coverage</a:t>
            </a:r>
            <a:endParaRPr sz="2400" b="0" i="0" u="none" strike="noStrike" cap="none" dirty="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51" name="Google Shape;151;p5"/>
          <p:cNvSpPr/>
          <p:nvPr/>
        </p:nvSpPr>
        <p:spPr>
          <a:xfrm>
            <a:off x="2393576" y="5125820"/>
            <a:ext cx="20420800" cy="2272002"/>
          </a:xfrm>
          <a:prstGeom prst="rect">
            <a:avLst/>
          </a:prstGeom>
          <a:solidFill>
            <a:srgbClr val="92C5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r>
              <a:rPr lang="en-US" sz="24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    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Issue Tracking	     MISRA or CERT Standards 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Managed Toolchain 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	Formal Versions   Specification Based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Tests   </a:t>
            </a:r>
            <a:r>
              <a:rPr lang="en-US" sz="2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Signed 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Deployment Packages</a:t>
            </a:r>
            <a:endParaRPr sz="22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				  Coding Standards				          Backup Storage</a:t>
            </a:r>
            <a:r>
              <a:rPr lang="en-US" sz="24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  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Higher Test Coverage</a:t>
            </a:r>
            <a:endParaRPr sz="2400" b="0" i="0" u="none" strike="noStrike" cap="none" dirty="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52" name="Google Shape;152;p5"/>
          <p:cNvSpPr/>
          <p:nvPr/>
        </p:nvSpPr>
        <p:spPr>
          <a:xfrm>
            <a:off x="2407426" y="7503797"/>
            <a:ext cx="20420800" cy="2272002"/>
          </a:xfrm>
          <a:prstGeom prst="rect">
            <a:avLst/>
          </a:prstGeom>
          <a:solidFill>
            <a:srgbClr val="E8F4F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 Light"/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														</a:t>
            </a:r>
            <a:r>
              <a:rPr lang="en-US" sz="20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     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Developer Tests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 Light"/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	 Version Control		           Basic Linter                Open-source Compiler </a:t>
            </a:r>
            <a:r>
              <a:rPr lang="en-US" sz="20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   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Shared File System	    Limited Test Coverage	Manual Deployment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 Light"/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													</a:t>
            </a:r>
            <a:r>
              <a:rPr lang="en-US" sz="2000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            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Tests as Specification</a:t>
            </a:r>
            <a:endParaRPr sz="2000" b="0" i="0" u="none" strike="noStrike" cap="none" dirty="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53" name="Google Shape;153;p5"/>
          <p:cNvSpPr txBox="1"/>
          <p:nvPr/>
        </p:nvSpPr>
        <p:spPr>
          <a:xfrm>
            <a:off x="322729" y="3572663"/>
            <a:ext cx="2012572" cy="5273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High Rigor/ Certification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endParaRPr sz="24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endParaRPr sz="24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endParaRPr sz="24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endParaRPr sz="24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endParaRPr sz="24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Medium Rigor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endParaRPr sz="24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endParaRPr sz="24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endParaRPr sz="24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endParaRPr sz="24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endParaRPr sz="2400" b="0" i="0" u="none" strike="noStrike" cap="none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Low Rigor</a:t>
            </a:r>
            <a:endParaRPr/>
          </a:p>
        </p:txBody>
      </p:sp>
      <p:sp>
        <p:nvSpPr>
          <p:cNvPr id="154" name="Google Shape;154;p5"/>
          <p:cNvSpPr/>
          <p:nvPr/>
        </p:nvSpPr>
        <p:spPr>
          <a:xfrm>
            <a:off x="4181635" y="9221589"/>
            <a:ext cx="430306" cy="735215"/>
          </a:xfrm>
          <a:prstGeom prst="up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55" name="Google Shape;155;p5"/>
          <p:cNvSpPr/>
          <p:nvPr/>
        </p:nvSpPr>
        <p:spPr>
          <a:xfrm>
            <a:off x="7301754" y="9225859"/>
            <a:ext cx="430306" cy="735215"/>
          </a:xfrm>
          <a:prstGeom prst="up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56" name="Google Shape;156;p5"/>
          <p:cNvSpPr/>
          <p:nvPr/>
        </p:nvSpPr>
        <p:spPr>
          <a:xfrm>
            <a:off x="10403543" y="9230936"/>
            <a:ext cx="430306" cy="735215"/>
          </a:xfrm>
          <a:prstGeom prst="up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57" name="Google Shape;157;p5"/>
          <p:cNvSpPr/>
          <p:nvPr/>
        </p:nvSpPr>
        <p:spPr>
          <a:xfrm>
            <a:off x="13505332" y="9230936"/>
            <a:ext cx="430306" cy="735215"/>
          </a:xfrm>
          <a:prstGeom prst="up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58" name="Google Shape;158;p5"/>
          <p:cNvSpPr/>
          <p:nvPr/>
        </p:nvSpPr>
        <p:spPr>
          <a:xfrm>
            <a:off x="16607121" y="9221588"/>
            <a:ext cx="430306" cy="735215"/>
          </a:xfrm>
          <a:prstGeom prst="up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59" name="Google Shape;159;p5"/>
          <p:cNvSpPr/>
          <p:nvPr/>
        </p:nvSpPr>
        <p:spPr>
          <a:xfrm>
            <a:off x="19708910" y="9230935"/>
            <a:ext cx="430306" cy="735215"/>
          </a:xfrm>
          <a:prstGeom prst="up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60" name="Google Shape;160;p5"/>
          <p:cNvSpPr/>
          <p:nvPr/>
        </p:nvSpPr>
        <p:spPr>
          <a:xfrm>
            <a:off x="4181635" y="6953113"/>
            <a:ext cx="430306" cy="735215"/>
          </a:xfrm>
          <a:prstGeom prst="up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61" name="Google Shape;161;p5"/>
          <p:cNvSpPr/>
          <p:nvPr/>
        </p:nvSpPr>
        <p:spPr>
          <a:xfrm>
            <a:off x="7301754" y="6957383"/>
            <a:ext cx="430306" cy="735215"/>
          </a:xfrm>
          <a:prstGeom prst="up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62" name="Google Shape;162;p5"/>
          <p:cNvSpPr/>
          <p:nvPr/>
        </p:nvSpPr>
        <p:spPr>
          <a:xfrm>
            <a:off x="10403543" y="6962460"/>
            <a:ext cx="430306" cy="735215"/>
          </a:xfrm>
          <a:prstGeom prst="up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63" name="Google Shape;163;p5"/>
          <p:cNvSpPr/>
          <p:nvPr/>
        </p:nvSpPr>
        <p:spPr>
          <a:xfrm>
            <a:off x="13505332" y="6962460"/>
            <a:ext cx="430306" cy="735215"/>
          </a:xfrm>
          <a:prstGeom prst="up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64" name="Google Shape;164;p5"/>
          <p:cNvSpPr/>
          <p:nvPr/>
        </p:nvSpPr>
        <p:spPr>
          <a:xfrm>
            <a:off x="16607121" y="6953112"/>
            <a:ext cx="430306" cy="735215"/>
          </a:xfrm>
          <a:prstGeom prst="up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65" name="Google Shape;165;p5"/>
          <p:cNvSpPr/>
          <p:nvPr/>
        </p:nvSpPr>
        <p:spPr>
          <a:xfrm>
            <a:off x="19708910" y="6962459"/>
            <a:ext cx="430306" cy="735215"/>
          </a:xfrm>
          <a:prstGeom prst="up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66" name="Google Shape;166;p5"/>
          <p:cNvSpPr/>
          <p:nvPr/>
        </p:nvSpPr>
        <p:spPr>
          <a:xfrm>
            <a:off x="4181635" y="4565827"/>
            <a:ext cx="430306" cy="735215"/>
          </a:xfrm>
          <a:prstGeom prst="up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67" name="Google Shape;167;p5"/>
          <p:cNvSpPr/>
          <p:nvPr/>
        </p:nvSpPr>
        <p:spPr>
          <a:xfrm>
            <a:off x="7301754" y="4570097"/>
            <a:ext cx="430306" cy="735215"/>
          </a:xfrm>
          <a:prstGeom prst="up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68" name="Google Shape;168;p5"/>
          <p:cNvSpPr/>
          <p:nvPr/>
        </p:nvSpPr>
        <p:spPr>
          <a:xfrm>
            <a:off x="10403543" y="4575174"/>
            <a:ext cx="430306" cy="735215"/>
          </a:xfrm>
          <a:prstGeom prst="up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69" name="Google Shape;169;p5"/>
          <p:cNvSpPr/>
          <p:nvPr/>
        </p:nvSpPr>
        <p:spPr>
          <a:xfrm>
            <a:off x="13505332" y="4575174"/>
            <a:ext cx="430306" cy="735215"/>
          </a:xfrm>
          <a:prstGeom prst="up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70" name="Google Shape;170;p5"/>
          <p:cNvSpPr/>
          <p:nvPr/>
        </p:nvSpPr>
        <p:spPr>
          <a:xfrm>
            <a:off x="16607121" y="4565826"/>
            <a:ext cx="430306" cy="735215"/>
          </a:xfrm>
          <a:prstGeom prst="up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71" name="Google Shape;171;p5"/>
          <p:cNvSpPr/>
          <p:nvPr/>
        </p:nvSpPr>
        <p:spPr>
          <a:xfrm>
            <a:off x="19708910" y="4575173"/>
            <a:ext cx="430306" cy="735215"/>
          </a:xfrm>
          <a:prstGeom prst="upArrow">
            <a:avLst>
              <a:gd name="adj1" fmla="val 50000"/>
              <a:gd name="adj2" fmla="val 5000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  <a:effectLst>
            <a:outerShdw blurRad="38100" dist="25400" dir="5400000" rotWithShape="0">
              <a:srgbClr val="000000">
                <a:alpha val="50196"/>
              </a:srgbClr>
            </a:outerShdw>
          </a:effectLst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 Light"/>
              <a:buNone/>
            </a:pPr>
            <a:endParaRPr sz="3200" b="0" i="0" u="none" strike="noStrike" cap="non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cxnSp>
        <p:nvCxnSpPr>
          <p:cNvPr id="172" name="Google Shape;172;p5"/>
          <p:cNvCxnSpPr/>
          <p:nvPr/>
        </p:nvCxnSpPr>
        <p:spPr>
          <a:xfrm>
            <a:off x="5679142" y="2743200"/>
            <a:ext cx="0" cy="7032599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"/>
            <a:headEnd type="none" w="sm" len="sm"/>
            <a:tailEnd type="none" w="sm" len="sm"/>
          </a:ln>
        </p:spPr>
      </p:cxnSp>
      <p:cxnSp>
        <p:nvCxnSpPr>
          <p:cNvPr id="173" name="Google Shape;173;p5"/>
          <p:cNvCxnSpPr/>
          <p:nvPr/>
        </p:nvCxnSpPr>
        <p:spPr>
          <a:xfrm>
            <a:off x="9309848" y="2743200"/>
            <a:ext cx="0" cy="7032599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"/>
            <a:headEnd type="none" w="sm" len="sm"/>
            <a:tailEnd type="none" w="sm" len="sm"/>
          </a:ln>
        </p:spPr>
      </p:cxnSp>
      <p:cxnSp>
        <p:nvCxnSpPr>
          <p:cNvPr id="174" name="Google Shape;174;p5"/>
          <p:cNvCxnSpPr/>
          <p:nvPr/>
        </p:nvCxnSpPr>
        <p:spPr>
          <a:xfrm>
            <a:off x="11999260" y="2758012"/>
            <a:ext cx="0" cy="7032599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"/>
            <a:headEnd type="none" w="sm" len="sm"/>
            <a:tailEnd type="none" w="sm" len="sm"/>
          </a:ln>
        </p:spPr>
      </p:cxnSp>
      <p:cxnSp>
        <p:nvCxnSpPr>
          <p:cNvPr id="175" name="Google Shape;175;p5"/>
          <p:cNvCxnSpPr/>
          <p:nvPr/>
        </p:nvCxnSpPr>
        <p:spPr>
          <a:xfrm>
            <a:off x="14975542" y="2758012"/>
            <a:ext cx="0" cy="7032599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"/>
            <a:headEnd type="none" w="sm" len="sm"/>
            <a:tailEnd type="none" w="sm" len="sm"/>
          </a:ln>
        </p:spPr>
      </p:cxnSp>
      <p:cxnSp>
        <p:nvCxnSpPr>
          <p:cNvPr id="176" name="Google Shape;176;p5"/>
          <p:cNvCxnSpPr/>
          <p:nvPr/>
        </p:nvCxnSpPr>
        <p:spPr>
          <a:xfrm>
            <a:off x="18603870" y="2758012"/>
            <a:ext cx="0" cy="7032599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miter lim="4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6"/>
          <p:cNvSpPr txBox="1">
            <a:spLocks noGrp="1"/>
          </p:cNvSpPr>
          <p:nvPr>
            <p:ph type="body" idx="1"/>
          </p:nvPr>
        </p:nvSpPr>
        <p:spPr>
          <a:xfrm>
            <a:off x="1981200" y="1099357"/>
            <a:ext cx="20466424" cy="1000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/>
              <a:t>Module Tests</a:t>
            </a:r>
            <a:endParaRPr/>
          </a:p>
          <a:p>
            <a:pPr marL="68580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Char char="•"/>
            </a:pPr>
            <a:r>
              <a:rPr lang="en-US"/>
              <a:t>Tests functionality in isolation</a:t>
            </a:r>
            <a:endParaRPr/>
          </a:p>
          <a:p>
            <a:pPr marL="68580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Char char="•"/>
            </a:pPr>
            <a:r>
              <a:rPr lang="en-US"/>
              <a:t>Easy to run tests without hardware</a:t>
            </a:r>
            <a:endParaRPr/>
          </a:p>
          <a:p>
            <a:pPr marL="68580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Char char="•"/>
            </a:pPr>
            <a:r>
              <a:rPr lang="en-US"/>
              <a:t>Developer tests may be influenced by implementation</a:t>
            </a:r>
            <a:endParaRPr/>
          </a:p>
          <a:p>
            <a:pPr marL="68580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Char char="•"/>
            </a:pPr>
            <a:r>
              <a:rPr lang="en-US"/>
              <a:t>Can lose the forest for the trees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/>
              <a:t>Integration Tests</a:t>
            </a:r>
            <a:endParaRPr/>
          </a:p>
          <a:p>
            <a:pPr marL="68580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Char char="•"/>
            </a:pPr>
            <a:r>
              <a:rPr lang="en-US"/>
              <a:t>Tests how multiple functions create a package</a:t>
            </a:r>
            <a:endParaRPr/>
          </a:p>
          <a:p>
            <a:pPr marL="68580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Char char="•"/>
            </a:pPr>
            <a:r>
              <a:rPr lang="en-US"/>
              <a:t>Still easy to run without hardware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/>
              <a:t>System Tests</a:t>
            </a:r>
            <a:endParaRPr/>
          </a:p>
          <a:p>
            <a:pPr marL="68580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Char char="•"/>
            </a:pPr>
            <a:r>
              <a:rPr lang="en-US"/>
              <a:t>Tests all functionality as the system will operate</a:t>
            </a:r>
            <a:endParaRPr/>
          </a:p>
          <a:p>
            <a:pPr marL="68580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Char char="•"/>
            </a:pPr>
            <a:r>
              <a:rPr lang="en-US"/>
              <a:t>Hard to test defensive or low level code</a:t>
            </a:r>
            <a:endParaRPr/>
          </a:p>
          <a:p>
            <a:pPr marL="68580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Char char="•"/>
            </a:pPr>
            <a:r>
              <a:rPr lang="en-US"/>
              <a:t>Depends on real or simulated hardware</a:t>
            </a:r>
            <a:endParaRPr/>
          </a:p>
        </p:txBody>
      </p:sp>
      <p:sp>
        <p:nvSpPr>
          <p:cNvPr id="182" name="Google Shape;182;p6"/>
          <p:cNvSpPr txBox="1">
            <a:spLocks noGrp="1"/>
          </p:cNvSpPr>
          <p:nvPr>
            <p:ph type="body" idx="2"/>
          </p:nvPr>
        </p:nvSpPr>
        <p:spPr>
          <a:xfrm>
            <a:off x="1981199" y="238931"/>
            <a:ext cx="14872447" cy="1857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/>
              <a:t>Levels of Automated Testing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7"/>
          <p:cNvSpPr txBox="1">
            <a:spLocks noGrp="1"/>
          </p:cNvSpPr>
          <p:nvPr>
            <p:ph type="body" idx="1"/>
          </p:nvPr>
        </p:nvSpPr>
        <p:spPr>
          <a:xfrm>
            <a:off x="1981200" y="1099357"/>
            <a:ext cx="20466424" cy="1000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/>
              <a:t>Hardware-in-the-Loop (HiTL)</a:t>
            </a:r>
            <a:endParaRPr/>
          </a:p>
          <a:p>
            <a:pPr marL="68580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Char char="•"/>
            </a:pPr>
            <a:r>
              <a:rPr lang="en-US"/>
              <a:t>Runs on real hardware, real timing, real data</a:t>
            </a:r>
            <a:endParaRPr/>
          </a:p>
          <a:p>
            <a:pPr marL="68580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Char char="•"/>
            </a:pPr>
            <a:r>
              <a:rPr lang="en-US"/>
              <a:t>Required for many certification standards</a:t>
            </a:r>
            <a:endParaRPr/>
          </a:p>
          <a:p>
            <a:pPr marL="68580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Char char="•"/>
            </a:pPr>
            <a:r>
              <a:rPr lang="en-US"/>
              <a:t>Expensive and slow, limited hardware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/>
              <a:t>Software-in-the-Loop (SiTL)</a:t>
            </a:r>
            <a:endParaRPr/>
          </a:p>
          <a:p>
            <a:pPr marL="68580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Char char="•"/>
            </a:pPr>
            <a:r>
              <a:rPr lang="en-US"/>
              <a:t>Scalable: Can ramp up virtual machines to run tests</a:t>
            </a:r>
            <a:endParaRPr/>
          </a:p>
          <a:p>
            <a:pPr marL="68580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Char char="•"/>
            </a:pPr>
            <a:r>
              <a:rPr lang="en-US"/>
              <a:t>Parallel: More VMs, more tests running</a:t>
            </a:r>
            <a:endParaRPr/>
          </a:p>
          <a:p>
            <a:pPr marL="68580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Char char="•"/>
            </a:pPr>
            <a:r>
              <a:rPr lang="en-US"/>
              <a:t>Can run faster simulated time</a:t>
            </a:r>
            <a:endParaRPr/>
          </a:p>
          <a:p>
            <a:pPr marL="68580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800"/>
              <a:buFont typeface="Arial"/>
              <a:buChar char="•"/>
            </a:pPr>
            <a:r>
              <a:rPr lang="en-US"/>
              <a:t>Not always a perfect replication of the real hardware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/>
              <a:t>SiTL + HiTL provides faster testing and real hardware simulation</a:t>
            </a:r>
            <a:endParaRPr/>
          </a:p>
        </p:txBody>
      </p:sp>
      <p:sp>
        <p:nvSpPr>
          <p:cNvPr id="188" name="Google Shape;188;p7"/>
          <p:cNvSpPr txBox="1">
            <a:spLocks noGrp="1"/>
          </p:cNvSpPr>
          <p:nvPr>
            <p:ph type="body" idx="2"/>
          </p:nvPr>
        </p:nvSpPr>
        <p:spPr>
          <a:xfrm>
            <a:off x="1981199" y="238931"/>
            <a:ext cx="14872447" cy="1857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/>
              <a:t>System Testing SiTL vs HiTL</a:t>
            </a:r>
            <a:endParaRPr sz="6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8"/>
          <p:cNvSpPr txBox="1">
            <a:spLocks noGrp="1"/>
          </p:cNvSpPr>
          <p:nvPr>
            <p:ph type="body" idx="1"/>
          </p:nvPr>
        </p:nvSpPr>
        <p:spPr>
          <a:xfrm>
            <a:off x="1981200" y="1386225"/>
            <a:ext cx="20466424" cy="1000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/>
              <a:t>Quality software requires evidence that processes were followed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/>
              <a:t>CI/CD automation can provide artifacts as the evidence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/>
              <a:t>Valuable to program audits and internal QA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/>
              <a:t>Almost necessary for safety-critical certification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/>
              <a:t>You don’t have to remind automation to document version numbers</a:t>
            </a:r>
            <a:endParaRPr/>
          </a:p>
        </p:txBody>
      </p:sp>
      <p:sp>
        <p:nvSpPr>
          <p:cNvPr id="194" name="Google Shape;194;p8"/>
          <p:cNvSpPr txBox="1">
            <a:spLocks noGrp="1"/>
          </p:cNvSpPr>
          <p:nvPr>
            <p:ph type="body" idx="2"/>
          </p:nvPr>
        </p:nvSpPr>
        <p:spPr>
          <a:xfrm>
            <a:off x="1981199" y="238931"/>
            <a:ext cx="14872447" cy="1857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/>
              <a:t>Pipelines Provide Process Evidence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9"/>
          <p:cNvSpPr txBox="1">
            <a:spLocks noGrp="1"/>
          </p:cNvSpPr>
          <p:nvPr>
            <p:ph type="body" idx="1"/>
          </p:nvPr>
        </p:nvSpPr>
        <p:spPr>
          <a:xfrm>
            <a:off x="1981200" y="1565515"/>
            <a:ext cx="20466424" cy="1000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/>
              <a:t>Automated tests can take 4 week certification down to 55 hours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/>
              <a:t>These benefits can be applied to testing </a:t>
            </a:r>
            <a:r>
              <a:rPr lang="en-US" sz="5400" i="1"/>
              <a:t>every</a:t>
            </a:r>
            <a:r>
              <a:rPr lang="en-US" sz="5400"/>
              <a:t> change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/>
              <a:t>Test acceleration allows bugs to be found earlier, saving money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/>
              <a:t>Scalable CI/CD pipelines enable virtual test environments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400"/>
              <a:buFont typeface="Arial"/>
              <a:buNone/>
            </a:pPr>
            <a:r>
              <a:rPr lang="en-US" sz="4400"/>
              <a:t>	Reserving system hardware for tests that </a:t>
            </a:r>
            <a:r>
              <a:rPr lang="en-US" sz="4400" i="1"/>
              <a:t>actually require</a:t>
            </a:r>
            <a:r>
              <a:rPr lang="en-US" sz="4400"/>
              <a:t> it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400"/>
              <a:buFont typeface="Arial"/>
              <a:buNone/>
            </a:pPr>
            <a:r>
              <a:rPr lang="en-US" sz="5400"/>
              <a:t>CI/CD: Faster </a:t>
            </a:r>
            <a:r>
              <a:rPr lang="en-US" sz="5400" i="1"/>
              <a:t>and</a:t>
            </a:r>
            <a:r>
              <a:rPr lang="en-US" sz="5400"/>
              <a:t> more reliable and repeatable</a:t>
            </a:r>
            <a:endParaRPr/>
          </a:p>
        </p:txBody>
      </p:sp>
      <p:sp>
        <p:nvSpPr>
          <p:cNvPr id="200" name="Google Shape;200;p9"/>
          <p:cNvSpPr txBox="1">
            <a:spLocks noGrp="1"/>
          </p:cNvSpPr>
          <p:nvPr>
            <p:ph type="body" idx="2"/>
          </p:nvPr>
        </p:nvSpPr>
        <p:spPr>
          <a:xfrm>
            <a:off x="1981199" y="238931"/>
            <a:ext cx="14872447" cy="1857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/>
              <a:t>Conclusion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EAF2A02-8B1E-4682-9DD4-D2738D6513E0}"/>
</file>

<file path=customXml/itemProps2.xml><?xml version="1.0" encoding="utf-8"?>
<ds:datastoreItem xmlns:ds="http://schemas.openxmlformats.org/officeDocument/2006/customXml" ds:itemID="{1C1CECB6-5EE7-4069-9664-982624CDC469}"/>
</file>

<file path=customXml/itemProps3.xml><?xml version="1.0" encoding="utf-8"?>
<ds:datastoreItem xmlns:ds="http://schemas.openxmlformats.org/officeDocument/2006/customXml" ds:itemID="{8EBBF223-85AD-4E0A-8CFC-34E7B995EDE1}"/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793</Words>
  <Application>Microsoft Office PowerPoint</Application>
  <PresentationFormat>Custom</PresentationFormat>
  <Paragraphs>145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Helvetica Neue Light</vt:lpstr>
      <vt:lpstr>Arial</vt:lpstr>
      <vt:lpstr>Helvetica Neue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Leslie Smith</cp:lastModifiedBy>
  <cp:revision>1</cp:revision>
  <dcterms:modified xsi:type="dcterms:W3CDTF">2026-08-08T00:15:24Z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